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5" r:id="rId2"/>
    <p:sldId id="270" r:id="rId3"/>
    <p:sldId id="314" r:id="rId4"/>
    <p:sldId id="269" r:id="rId5"/>
    <p:sldId id="313" r:id="rId6"/>
    <p:sldId id="263" r:id="rId7"/>
    <p:sldId id="309" r:id="rId8"/>
    <p:sldId id="311" r:id="rId9"/>
    <p:sldId id="310" r:id="rId10"/>
    <p:sldId id="312" r:id="rId11"/>
    <p:sldId id="26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27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7EC3E-B67E-26C4-17BB-5ADD8A9FD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3DE14-CB13-59BC-939A-1E8D34860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0DC30-D0E0-69B9-0F47-3B567628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0A1-F34B-EC4A-8F85-CEB5AEE207E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6674E-6E79-593C-662B-1F41960DC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44955-3714-AFF9-6369-471635781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3234-EF3C-FD45-8C3C-68BC37389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2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49F89-F762-0FA4-78E7-5935B035A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50BDE-E004-E8B4-759D-5C9445C31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BB698-1746-10A2-D584-4F8CBC0A4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0A1-F34B-EC4A-8F85-CEB5AEE207E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73242-FD6F-AD48-37A3-2DD4926F1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1FEE2-DFF1-354E-35A8-476E570E9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3234-EF3C-FD45-8C3C-68BC37389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3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D8D8A6-2485-8BA2-2003-A7C342218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F0EA8A-82F3-44E0-7A31-8EB13B362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3E473-E8A1-8100-7400-9A60D5E17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0A1-F34B-EC4A-8F85-CEB5AEE207E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540B-9405-CF1A-DA9F-F46C91A1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D48C6-05C8-012F-7BAD-8C1DBDB7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3234-EF3C-FD45-8C3C-68BC37389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0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09EBB-6C71-CB77-2AC5-980935E6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E04CE-FB42-7500-3E2D-292DE643F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A6577-3A60-28C3-6E63-4FF8987E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0A1-F34B-EC4A-8F85-CEB5AEE207E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6870D-C369-1E60-847F-4A3810CA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899DD-134B-A36D-CCAF-8A161C64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3234-EF3C-FD45-8C3C-68BC37389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2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E8B9-97D9-E950-D735-2EDB1E99F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4084B-C219-EB1C-00D8-88ECD4094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EB0C7-7FD5-1D10-2BFD-86DA8C846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0A1-F34B-EC4A-8F85-CEB5AEE207E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63D79-219B-7EBE-7665-CCAF48C9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2C3B6-7D2C-D3D9-5CF3-E2078939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3234-EF3C-FD45-8C3C-68BC37389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0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3A3A4-3283-417C-55CC-34F0CFC8C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1F5C6-DF68-7B15-F718-9EB603DC5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A716F-274E-F492-B207-5144C8243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CE140-B8ED-896D-4E24-49B83A22F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0A1-F34B-EC4A-8F85-CEB5AEE207E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5BA0F-BC51-3EF5-FEC6-A117D4E0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57882-3B8F-13ED-801E-DDC2EBAD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3234-EF3C-FD45-8C3C-68BC37389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7EAD8-499A-D3B5-FDE2-95890E45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A2AF4-B983-3E3D-01DC-AA30DE923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7A7FB-EB1D-F81A-B45B-39B86EABC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136A4B-6B98-5679-20B4-A8BD82AEC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EE107-698E-1DF1-B33E-DBEB2F636F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16CB1-8B1C-428F-7929-FFBC8C814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0A1-F34B-EC4A-8F85-CEB5AEE207E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140F3-1EB1-010F-B06F-750A4A8FD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6FE1B5-C7D3-645D-09A8-2BC547710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3234-EF3C-FD45-8C3C-68BC37389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44B73-71E6-A921-5E5C-CB664FEAA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B201B-9248-EC2F-7FA9-590CEB730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0A1-F34B-EC4A-8F85-CEB5AEE207E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A73ED-0104-22F9-7AB2-A7A009C81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0BBFE4-A27C-C489-C4CD-7B2EC00A3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3234-EF3C-FD45-8C3C-68BC37389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8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69456E-7DF5-7780-5452-55825314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0A1-F34B-EC4A-8F85-CEB5AEE207E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F943CB-14ED-E48F-AF96-4070331D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98B06-6142-7D8D-F923-11B204B5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3234-EF3C-FD45-8C3C-68BC37389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8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18691-D9A4-1D42-E416-DEDC99B7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A61CC-F032-5899-C4B0-FFFC1C764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94ED3-9B58-206C-7367-1E6AA389A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0C8F0-4722-BDD2-D570-50DC4601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0A1-F34B-EC4A-8F85-CEB5AEE207E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5E7E0-1D25-F895-411A-DA144F8D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FE370-34E7-D2FE-3DD1-E6EA7C1D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3234-EF3C-FD45-8C3C-68BC37389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8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B922-79F6-0B59-59B9-F09AC233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9C1D68-C573-E087-A726-D0B5F7E37D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1B225-D576-D766-E8E6-8317E660C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B42AF-EB84-9595-27D3-14C88B4B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0A1-F34B-EC4A-8F85-CEB5AEE207E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CF18-09C6-5892-6B2D-54F035C7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3CEA-B7C5-6BB3-DB45-2330D1FBD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3234-EF3C-FD45-8C3C-68BC37389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9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39D43-49B6-D362-8CC5-1110F978B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E60A0-93D2-BB26-CAF3-1BE89EBA6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696A1-5262-3FD0-0149-C02518B1F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6E0A1-F34B-EC4A-8F85-CEB5AEE207E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0576C-48A8-66E0-10F5-AADED7C34A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016EE-7B98-761B-BBA3-5045054BC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3234-EF3C-FD45-8C3C-68BC37389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5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tim+lapse+of+north+star&amp;oq=tim+lapse+of+north+star&amp;aqs=chrome..69i57j0i13i512j0i390i650.5238j0j7&amp;sourceid=chrome&amp;ie=UTF-8#fpstate=ive&amp;vld=cid:24f2705b,vid:HsJxGpDmJrQ" TargetMode="External"/><Relationship Id="rId2" Type="http://schemas.openxmlformats.org/officeDocument/2006/relationships/hyperlink" Target="https://www.youtube.com/watch?v=cDhSSxmk3PQ&amp;t=16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25D0A0-D686-3071-3CF9-13C2F8B10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>
                <a:solidFill>
                  <a:schemeClr val="tx2"/>
                </a:solidFill>
              </a:rPr>
              <a:t>Astronomy: Navigation and Culture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50985-D28D-F146-5FDE-B27083A95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</a:rPr>
              <a:t>Grade 9 Science</a:t>
            </a:r>
          </a:p>
        </p:txBody>
      </p:sp>
      <p:pic>
        <p:nvPicPr>
          <p:cNvPr id="7" name="Graphic 6" descr="Compass">
            <a:extLst>
              <a:ext uri="{FF2B5EF4-FFF2-40B4-BE49-F238E27FC236}">
                <a16:creationId xmlns:a16="http://schemas.microsoft.com/office/drawing/2014/main" id="{8A91C47F-3AFC-3C1E-F2F0-E45437653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0377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eatured constellations: the Bears and a Dragon - Parks Blog">
            <a:extLst>
              <a:ext uri="{FF2B5EF4-FFF2-40B4-BE49-F238E27FC236}">
                <a16:creationId xmlns:a16="http://schemas.microsoft.com/office/drawing/2014/main" id="{832A8717-C730-4F6D-E518-D6BDE1C8B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0"/>
            <a:ext cx="8270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434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53" name="Rectangle 10252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33555-E40F-F184-B826-100EBF5BA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000" dirty="0"/>
              <a:t>Navigation using the Sun</a:t>
            </a:r>
          </a:p>
        </p:txBody>
      </p:sp>
      <p:sp>
        <p:nvSpPr>
          <p:cNvPr id="10255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BD8A5-BA5C-3EFF-131D-95B8D27E6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5116352" cy="3692168"/>
          </a:xfrm>
        </p:spPr>
        <p:txBody>
          <a:bodyPr anchor="t">
            <a:normAutofit lnSpcReduction="10000"/>
          </a:bodyPr>
          <a:lstStyle/>
          <a:p>
            <a:r>
              <a:rPr lang="en-US" sz="2400" dirty="0"/>
              <a:t>The sun rises in the east and sets in west</a:t>
            </a:r>
          </a:p>
          <a:p>
            <a:endParaRPr lang="en-US" sz="2400" dirty="0"/>
          </a:p>
          <a:p>
            <a:r>
              <a:rPr lang="en-US" sz="2400" dirty="0"/>
              <a:t>This is is because the earth spins towards the east</a:t>
            </a:r>
          </a:p>
          <a:p>
            <a:endParaRPr lang="en-US" sz="2400" dirty="0"/>
          </a:p>
          <a:p>
            <a:r>
              <a:rPr lang="en-US" sz="2400" dirty="0"/>
              <a:t>This spin towards the east also causes our moon and all the planets and stars in our sky to move east to west as well</a:t>
            </a:r>
          </a:p>
        </p:txBody>
      </p:sp>
      <p:pic>
        <p:nvPicPr>
          <p:cNvPr id="10248" name="Picture 8">
            <a:extLst>
              <a:ext uri="{FF2B5EF4-FFF2-40B4-BE49-F238E27FC236}">
                <a16:creationId xmlns:a16="http://schemas.microsoft.com/office/drawing/2014/main" id="{DFD59ABA-9F41-6BE9-95FC-966CA7B45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1912808"/>
            <a:ext cx="5896640" cy="465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>
            <a:extLst>
              <a:ext uri="{FF2B5EF4-FFF2-40B4-BE49-F238E27FC236}">
                <a16:creationId xmlns:a16="http://schemas.microsoft.com/office/drawing/2014/main" id="{4969C3CC-C69F-5761-C2DF-838B7442C7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22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8AEEA-8A79-BC89-C487-55B88E6A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EEE98-D461-DEC6-9FB9-EEC249C3F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climate.nasa.gov</a:t>
            </a:r>
            <a:r>
              <a:rPr lang="en-US" dirty="0"/>
              <a:t>/news/2948/</a:t>
            </a:r>
            <a:r>
              <a:rPr lang="en-US" dirty="0" err="1"/>
              <a:t>milankovitch</a:t>
            </a:r>
            <a:r>
              <a:rPr lang="en-US" dirty="0"/>
              <a:t>-orbital-cycles-and-their-role-in-earths-climate/#:~:text=Earth's%20axis%20is%20currently%20tilted,about%209%2C800%20years%20from%20now.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0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1" name="Rectangle 5126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B0EA13-239A-E790-344F-BC2C871A2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 b="1" dirty="0"/>
              <a:t>Orion</a:t>
            </a:r>
            <a:r>
              <a:rPr lang="en-US" sz="5400" dirty="0"/>
              <a:t> 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BDDA19E-F16F-80F5-2849-A877F3476A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8" r="-2" b="-2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2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B0428-E57A-E099-06A0-25C786329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Named after a hunter in Greek Mythology</a:t>
            </a:r>
          </a:p>
          <a:p>
            <a:r>
              <a:rPr lang="en-US" sz="2200" dirty="0"/>
              <a:t>Most visible between January and April</a:t>
            </a:r>
          </a:p>
          <a:p>
            <a:r>
              <a:rPr lang="en-US" sz="2200" dirty="0">
                <a:highlight>
                  <a:srgbClr val="FFFF00"/>
                </a:highlight>
              </a:rPr>
              <a:t>*Earliest known depiction or drawings date back over 30,000 years </a:t>
            </a:r>
          </a:p>
          <a:p>
            <a:r>
              <a:rPr lang="en-US" sz="2200" dirty="0"/>
              <a:t>Egyptians considered this constellation to be a god which they called ”Sah”</a:t>
            </a:r>
          </a:p>
          <a:p>
            <a:r>
              <a:rPr lang="en-US" sz="2200" dirty="0"/>
              <a:t>The North American Ojibwa or Anishinaabe people called this constellation </a:t>
            </a:r>
            <a:r>
              <a:rPr lang="en-US" sz="2200" dirty="0" err="1"/>
              <a:t>Kabibona’kan</a:t>
            </a:r>
            <a:r>
              <a:rPr lang="en-US" sz="2200" dirty="0"/>
              <a:t>, which meant “winter maker” hence its presence in the winter night sky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4583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6C9529-7D56-F494-D95F-2E2B2E0D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80" y="236990"/>
            <a:ext cx="6002110" cy="1495425"/>
          </a:xfrm>
        </p:spPr>
        <p:txBody>
          <a:bodyPr>
            <a:normAutofit/>
          </a:bodyPr>
          <a:lstStyle/>
          <a:p>
            <a:r>
              <a:rPr lang="en-US" sz="4000" b="1" dirty="0"/>
              <a:t>Pleiades (Seven Sisters)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6F197-2DF6-0578-0BC8-190A4B70E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1755648"/>
            <a:ext cx="6002110" cy="437845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3100" dirty="0"/>
              <a:t>Visible between October and May</a:t>
            </a:r>
          </a:p>
          <a:p>
            <a:r>
              <a:rPr lang="en-US" sz="3100" dirty="0">
                <a:highlight>
                  <a:srgbClr val="FFFF00"/>
                </a:highlight>
              </a:rPr>
              <a:t>*In ancient times, many cultures used Pleiades location as an indicator for the end of farming and sailing season</a:t>
            </a:r>
            <a:r>
              <a:rPr lang="en-US" sz="3100" dirty="0"/>
              <a:t> (North American Indigenous, European, Egyptian etc.)</a:t>
            </a:r>
          </a:p>
          <a:p>
            <a:r>
              <a:rPr lang="en-US" sz="3100" dirty="0"/>
              <a:t>Can usually only see 6 out of 7 stars, this is due to the variability of the brightness of the 7</a:t>
            </a:r>
            <a:r>
              <a:rPr lang="en-US" sz="3100" baseline="30000" dirty="0"/>
              <a:t>th</a:t>
            </a:r>
            <a:r>
              <a:rPr lang="en-US" sz="3100" dirty="0"/>
              <a:t> star</a:t>
            </a:r>
          </a:p>
          <a:p>
            <a:pPr lvl="1"/>
            <a:r>
              <a:rPr lang="en-US" sz="2300" dirty="0"/>
              <a:t>Many cultures have their own version of why the 7</a:t>
            </a:r>
            <a:r>
              <a:rPr lang="en-US" sz="2300" baseline="30000" dirty="0"/>
              <a:t>th</a:t>
            </a:r>
            <a:r>
              <a:rPr lang="en-US" sz="2300" dirty="0"/>
              <a:t> star disappeared as it used to be brighter in ancient times</a:t>
            </a:r>
            <a:endParaRPr lang="en-US" sz="3100" dirty="0"/>
          </a:p>
          <a:p>
            <a:r>
              <a:rPr lang="en-US" sz="3100" dirty="0"/>
              <a:t>Fun Fact: used as the logo for the automobile company “Subaru”</a:t>
            </a:r>
          </a:p>
        </p:txBody>
      </p:sp>
      <p:pic>
        <p:nvPicPr>
          <p:cNvPr id="4" name="Picture 2" descr="Glowing star cluster in slightly cloudy twilit sky above finely detailed trees.">
            <a:extLst>
              <a:ext uri="{FF2B5EF4-FFF2-40B4-BE49-F238E27FC236}">
                <a16:creationId xmlns:a16="http://schemas.microsoft.com/office/drawing/2014/main" id="{21DEAB00-C7D9-7713-F8EE-17DF34E9FB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6"/>
          <a:stretch/>
        </p:blipFill>
        <p:spPr bwMode="auto">
          <a:xfrm>
            <a:off x="7199440" y="10"/>
            <a:ext cx="4992560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95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A group of stars in space&#10;&#10;Description automatically generated with low confidence">
            <a:extLst>
              <a:ext uri="{FF2B5EF4-FFF2-40B4-BE49-F238E27FC236}">
                <a16:creationId xmlns:a16="http://schemas.microsoft.com/office/drawing/2014/main" id="{E581DE77-531A-BFF0-3BA9-07918346AE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1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66E0CE-D6DD-7515-740C-AC2C8296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Pleiades and Halloween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38F3F-67FB-49E6-3397-37ACBEBC6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Halloween originated from the Celtic festival of Samhain</a:t>
            </a:r>
          </a:p>
          <a:p>
            <a:r>
              <a:rPr lang="en-US" dirty="0">
                <a:solidFill>
                  <a:srgbClr val="FFFFFF"/>
                </a:solidFill>
              </a:rPr>
              <a:t>Approximately 2,000 years ago the Celts celebrated their new year on November 1. </a:t>
            </a:r>
          </a:p>
          <a:p>
            <a:r>
              <a:rPr lang="en-US" dirty="0">
                <a:solidFill>
                  <a:srgbClr val="FFFFFF"/>
                </a:solidFill>
              </a:rPr>
              <a:t>They celebrated the end of the harvest season before the long winter</a:t>
            </a:r>
          </a:p>
          <a:p>
            <a:r>
              <a:rPr lang="en-US" dirty="0">
                <a:solidFill>
                  <a:srgbClr val="FFFFFF"/>
                </a:solidFill>
              </a:rPr>
              <a:t>They believed that the on eve of November 1</a:t>
            </a:r>
            <a:r>
              <a:rPr lang="en-US" baseline="30000" dirty="0">
                <a:solidFill>
                  <a:srgbClr val="FFFFFF"/>
                </a:solidFill>
              </a:rPr>
              <a:t>st</a:t>
            </a:r>
            <a:r>
              <a:rPr lang="en-US" dirty="0">
                <a:solidFill>
                  <a:srgbClr val="FFFFFF"/>
                </a:solidFill>
              </a:rPr>
              <a:t> (October 31</a:t>
            </a:r>
            <a:r>
              <a:rPr lang="en-US" baseline="30000" dirty="0">
                <a:solidFill>
                  <a:srgbClr val="FFFFFF"/>
                </a:solidFill>
              </a:rPr>
              <a:t>st</a:t>
            </a:r>
            <a:r>
              <a:rPr lang="en-US" dirty="0">
                <a:solidFill>
                  <a:srgbClr val="FFFFFF"/>
                </a:solidFill>
              </a:rPr>
              <a:t>), the barrier between the dead and the living was considered minimal or more open</a:t>
            </a:r>
          </a:p>
          <a:p>
            <a:r>
              <a:rPr lang="en-US" dirty="0">
                <a:solidFill>
                  <a:srgbClr val="FFFFFF"/>
                </a:solidFill>
              </a:rPr>
              <a:t>They believed this because Pleiades is at its highest point in the sky at midnight on October 31</a:t>
            </a:r>
            <a:r>
              <a:rPr lang="en-US" baseline="30000" dirty="0">
                <a:solidFill>
                  <a:srgbClr val="FFFFFF"/>
                </a:solidFill>
              </a:rPr>
              <a:t>st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7122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60" name="Rectangle 6150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1" name="Rectangle 6152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E628E2-6550-5DBA-E043-F73D76E8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291" y="-16714"/>
            <a:ext cx="4766330" cy="145405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Ursa Major (Big Dipper)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5025B-F7CF-15E9-5592-EF7E5D26A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291" y="1700784"/>
            <a:ext cx="4765949" cy="4535295"/>
          </a:xfrm>
        </p:spPr>
        <p:txBody>
          <a:bodyPr anchor="t">
            <a:normAutofit lnSpcReduction="10000"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Has been used to locate the north star for hundreds of years</a:t>
            </a:r>
          </a:p>
          <a:p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</a:rPr>
              <a:t>*In many Indigenous cultures, the Big Dipper represents a bear with three hunters following it</a:t>
            </a:r>
          </a:p>
          <a:p>
            <a:endParaRPr lang="en-US" sz="2400" b="1" dirty="0">
              <a:solidFill>
                <a:schemeClr val="tx2"/>
              </a:solidFill>
              <a:highlight>
                <a:srgbClr val="FFFF00"/>
              </a:highlight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In Arabian culture it is considered a constellation associated with funerals. The cup is a coffin, and the handle is three mourners following it.</a:t>
            </a:r>
          </a:p>
        </p:txBody>
      </p:sp>
      <p:grpSp>
        <p:nvGrpSpPr>
          <p:cNvPr id="6155" name="Group 6154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6156" name="Freeform: Shape 6155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7" name="Freeform: Shape 6156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8" name="Freeform: Shape 6157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9" name="Freeform: Shape 6158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146" name="Picture 2" descr="The Ursa Major Constellation">
            <a:extLst>
              <a:ext uri="{FF2B5EF4-FFF2-40B4-BE49-F238E27FC236}">
                <a16:creationId xmlns:a16="http://schemas.microsoft.com/office/drawing/2014/main" id="{1030359F-88D0-509B-14FC-39F35B432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1317" y="1008403"/>
            <a:ext cx="4061926" cy="507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49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How to Find 'Polaris' - the North Star : 4 Steps (with Pictures) -  Instructables">
            <a:extLst>
              <a:ext uri="{FF2B5EF4-FFF2-40B4-BE49-F238E27FC236}">
                <a16:creationId xmlns:a16="http://schemas.microsoft.com/office/drawing/2014/main" id="{753F9E2D-44DB-68DA-B368-C154C4B209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37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7" name="Rectangle 7176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E116D0-01B8-C8CC-2E84-BB91EDE84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5404" y="0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/>
              <a:t>North Star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E22DC-BE73-9C50-34E9-70E820CE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3507" y="1762460"/>
            <a:ext cx="3983631" cy="47415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north star is called “Polaris”</a:t>
            </a:r>
          </a:p>
          <a:p>
            <a:endParaRPr lang="en-US" dirty="0"/>
          </a:p>
          <a:p>
            <a:r>
              <a:rPr lang="en-US" dirty="0"/>
              <a:t>It is the last star on the handle of the Little Dipper Constellation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*You can find it by using the last two stars on the big dipper, they point directly to Polaris</a:t>
            </a:r>
          </a:p>
        </p:txBody>
      </p:sp>
    </p:spTree>
    <p:extLst>
      <p:ext uri="{BB962C8B-B14F-4D97-AF65-F5344CB8AC3E}">
        <p14:creationId xmlns:p14="http://schemas.microsoft.com/office/powerpoint/2010/main" val="264400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rsa Major and Ursa Minor in the Sky - showing position of the North Star ( Polaris )">
            <a:extLst>
              <a:ext uri="{FF2B5EF4-FFF2-40B4-BE49-F238E27FC236}">
                <a16:creationId xmlns:a16="http://schemas.microsoft.com/office/drawing/2014/main" id="{C1CD98B5-9DF8-0F6A-7967-C23BC7017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31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6E3CC-3FCF-E8E4-2F85-4042AF71F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Polaris video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Arizona night sky video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22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3" name="Rectangle 9222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435315-224F-53E9-1398-EE61C85F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 dirty="0"/>
              <a:t>Why is the North Star always North</a:t>
            </a:r>
          </a:p>
        </p:txBody>
      </p:sp>
      <p:grpSp>
        <p:nvGrpSpPr>
          <p:cNvPr id="9225" name="Group 9224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9226" name="Rectangle 922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7" name="Rectangle 922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29" name="Rectangle 922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90804-8286-D878-A258-5E6DCE4A8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*The North Star is always north because it is very close to the celestial north pole</a:t>
            </a:r>
          </a:p>
          <a:p>
            <a:r>
              <a:rPr lang="en-US" sz="2400" dirty="0"/>
              <a:t>The celestial north pole refers to the point in the sky that is directly above the earth’s north pole </a:t>
            </a:r>
          </a:p>
          <a:p>
            <a:r>
              <a:rPr lang="en-US" sz="2400" dirty="0"/>
              <a:t>As the earth rotates, the other stars will “move” in our night, while Polaris or the north star, stays in the same spot</a:t>
            </a:r>
          </a:p>
        </p:txBody>
      </p:sp>
      <p:sp>
        <p:nvSpPr>
          <p:cNvPr id="9231" name="Rectangle 9230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3" name="Rectangle 923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Sky Tellers - Polaris">
            <a:extLst>
              <a:ext uri="{FF2B5EF4-FFF2-40B4-BE49-F238E27FC236}">
                <a16:creationId xmlns:a16="http://schemas.microsoft.com/office/drawing/2014/main" id="{7F233963-C979-0FC9-D184-5300C66156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 r="4" b="4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69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5325</TotalTime>
  <Words>521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Astronomy: Navigation and Culture</vt:lpstr>
      <vt:lpstr>Orion </vt:lpstr>
      <vt:lpstr>Pleiades (Seven Sisters)</vt:lpstr>
      <vt:lpstr>Pleiades and Halloween</vt:lpstr>
      <vt:lpstr>Ursa Major (Big Dipper)</vt:lpstr>
      <vt:lpstr>North Star</vt:lpstr>
      <vt:lpstr>PowerPoint Presentation</vt:lpstr>
      <vt:lpstr>PowerPoint Presentation</vt:lpstr>
      <vt:lpstr>Why is the North Star always North</vt:lpstr>
      <vt:lpstr>PowerPoint Presentation</vt:lpstr>
      <vt:lpstr>Navigation using the Sun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Riley Derlago</dc:creator>
  <cp:lastModifiedBy>Riley Derlago</cp:lastModifiedBy>
  <cp:revision>3</cp:revision>
  <dcterms:created xsi:type="dcterms:W3CDTF">2023-03-24T16:44:55Z</dcterms:created>
  <dcterms:modified xsi:type="dcterms:W3CDTF">2023-04-17T20:58:18Z</dcterms:modified>
</cp:coreProperties>
</file>